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9" r:id="rId7"/>
    <p:sldId id="270" r:id="rId8"/>
    <p:sldId id="262" r:id="rId9"/>
    <p:sldId id="258" r:id="rId10"/>
    <p:sldId id="263" r:id="rId11"/>
    <p:sldId id="272" r:id="rId12"/>
    <p:sldId id="271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8F355AD-07B1-4A6F-8227-AE7E322A9DCB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C8667C-49F7-4591-A48B-622C503E6D19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/>
              <a:t>Thème 1</a:t>
            </a:r>
          </a:p>
          <a:p>
            <a:pPr algn="r"/>
            <a:r>
              <a:rPr lang="fr-FR" dirty="0"/>
              <a:t>Une longue histoire de la matière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3" y="1772816"/>
            <a:ext cx="5184576" cy="2016224"/>
          </a:xfrm>
        </p:spPr>
        <p:txBody>
          <a:bodyPr/>
          <a:lstStyle/>
          <a:p>
            <a:pPr marL="182880" indent="0">
              <a:buNone/>
            </a:pPr>
            <a:r>
              <a:rPr lang="fr-FR" dirty="0"/>
              <a:t>La structure cristalline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858" y="1412776"/>
            <a:ext cx="374597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9389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 descr="RÃ©sultat de recherche d'images pour &quot;les 7 structures cristallines&quot;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7" b="-207"/>
          <a:stretch/>
        </p:blipFill>
        <p:spPr bwMode="auto">
          <a:xfrm>
            <a:off x="0" y="476672"/>
            <a:ext cx="9143999" cy="5760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0108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fr-FR" sz="4400" dirty="0"/>
              <a:t>Structure cubique centrée du fer</a:t>
            </a:r>
          </a:p>
        </p:txBody>
      </p:sp>
      <p:pic>
        <p:nvPicPr>
          <p:cNvPr id="6" name="Image 5" descr="https://upload.wikimedia.org/wikipedia/commons/thumb/0/0f/Structure_cubique_centr%C3%A9e.svg/800px-Structure_cubique_centr%C3%A9e.svg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3744416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Image associÃ©e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 t="7971" r="3623" b="6521"/>
          <a:stretch/>
        </p:blipFill>
        <p:spPr bwMode="auto">
          <a:xfrm>
            <a:off x="4572000" y="1340768"/>
            <a:ext cx="3456384" cy="30243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468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4796" y="5085184"/>
            <a:ext cx="9168796" cy="1217072"/>
          </a:xfrm>
        </p:spPr>
        <p:txBody>
          <a:bodyPr/>
          <a:lstStyle/>
          <a:p>
            <a:pPr marL="0" indent="0">
              <a:buNone/>
            </a:pPr>
            <a:r>
              <a:rPr lang="fr-FR" sz="3600" dirty="0"/>
              <a:t>Structure hexagonale compact du cobalt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2" y="980728"/>
            <a:ext cx="7895192" cy="36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843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085184"/>
            <a:ext cx="9144000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Structure cubique simple du polonium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032448" cy="429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67009"/>
            <a:ext cx="4038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208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5085184"/>
            <a:ext cx="8640959" cy="429984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Calculer le volume d’une maille d’un cubique simple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5392"/>
            <a:ext cx="7200800" cy="360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922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9137" y="5013176"/>
            <a:ext cx="8352927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Volume d’une maille cubique simple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05" y="332656"/>
            <a:ext cx="8499510" cy="301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331640" y="3917567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= a</a:t>
            </a:r>
            <a:r>
              <a:rPr lang="fr-FR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     </a:t>
            </a:r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220072" y="3935257"/>
            <a:ext cx="3240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= (2R)</a:t>
            </a:r>
            <a:r>
              <a:rPr lang="fr-FR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8 R</a:t>
            </a:r>
            <a:r>
              <a:rPr lang="fr-FR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fr-FR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3635896" y="3979122"/>
                <a:ext cx="64633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sym typeface="Symbol"/>
                        </a:rPr>
                        <m:t>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3979122"/>
                <a:ext cx="646331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9887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5445224"/>
            <a:ext cx="8892480" cy="1143000"/>
          </a:xfrm>
        </p:spPr>
        <p:txBody>
          <a:bodyPr/>
          <a:lstStyle/>
          <a:p>
            <a:pPr marL="0" indent="0">
              <a:buNone/>
            </a:pPr>
            <a:r>
              <a:rPr lang="fr-FR" sz="4400" dirty="0"/>
              <a:t>Structure cubique centrée du fer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269" r="5203" b="4167"/>
          <a:stretch/>
        </p:blipFill>
        <p:spPr bwMode="auto">
          <a:xfrm>
            <a:off x="323528" y="436598"/>
            <a:ext cx="433647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" r="3332"/>
          <a:stretch/>
        </p:blipFill>
        <p:spPr bwMode="auto">
          <a:xfrm>
            <a:off x="5076056" y="836712"/>
            <a:ext cx="3754582" cy="323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749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5013176"/>
            <a:ext cx="8712968" cy="1440160"/>
          </a:xfrm>
        </p:spPr>
        <p:txBody>
          <a:bodyPr/>
          <a:lstStyle/>
          <a:p>
            <a:pPr marL="0" indent="0" algn="ctr">
              <a:buNone/>
            </a:pPr>
            <a:r>
              <a:rPr lang="fr-FR" sz="4000" dirty="0"/>
              <a:t>Structure cubique faces centrées de l’or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" r="7363" b="5943"/>
          <a:stretch/>
        </p:blipFill>
        <p:spPr bwMode="auto">
          <a:xfrm>
            <a:off x="4427984" y="476672"/>
            <a:ext cx="4491430" cy="40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427683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828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301208"/>
            <a:ext cx="9036496" cy="1143000"/>
          </a:xfrm>
        </p:spPr>
        <p:txBody>
          <a:bodyPr/>
          <a:lstStyle/>
          <a:p>
            <a:pPr marL="0" indent="0">
              <a:buNone/>
            </a:pPr>
            <a:r>
              <a:rPr lang="fr-FR" sz="4000" dirty="0"/>
              <a:t>Nombre d’atomes dans une maille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5040560" cy="4952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82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52292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Volume de la maille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257584"/>
            <a:ext cx="4431556" cy="424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24998"/>
            <a:ext cx="201136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49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53" y="5373216"/>
            <a:ext cx="5589041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Volume de la maille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0" y="188640"/>
            <a:ext cx="4536504" cy="4457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638" y="314618"/>
            <a:ext cx="2011363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652120" y="105273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Diagonale = D =  4r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648494" y="1514401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D² =  a²  +  a²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671864" y="197606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D² =   2 a²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757638" y="2695746"/>
            <a:ext cx="2074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(4R)² =   2 a²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741703" y="3219951"/>
            <a:ext cx="2270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16 R² =   2 a²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48064" y="3681616"/>
            <a:ext cx="16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8 R² =   a²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5839582" y="4168368"/>
                <a:ext cx="2074987" cy="513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/>
                  <a:t>a =   2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 smtClean="0"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fr-FR" sz="2400" b="1" dirty="0"/>
                  <a:t> R</a:t>
                </a: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582" y="4168368"/>
                <a:ext cx="2074987" cy="513602"/>
              </a:xfrm>
              <a:prstGeom prst="rect">
                <a:avLst/>
              </a:prstGeom>
              <a:blipFill rotWithShape="1">
                <a:blip r:embed="rId4"/>
                <a:stretch>
                  <a:fillRect l="-4706" t="-3571" b="-226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6217106" y="4836364"/>
                <a:ext cx="2459349" cy="565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 = (2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800" b="1" i="1">
                            <a:solidFill>
                              <a:srgbClr val="7030A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800" b="1" i="1">
                            <a:solidFill>
                              <a:srgbClr val="7030A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fr-FR" sz="28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R)</a:t>
                </a:r>
                <a:r>
                  <a:rPr lang="fr-FR" sz="2800" b="1" baseline="30000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endParaRPr lang="fr-FR" sz="28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106" y="4836364"/>
                <a:ext cx="2459349" cy="565155"/>
              </a:xfrm>
              <a:prstGeom prst="rect">
                <a:avLst/>
              </a:prstGeom>
              <a:blipFill rotWithShape="1">
                <a:blip r:embed="rId5"/>
                <a:stretch>
                  <a:fillRect l="-5459" t="-4301" b="-3548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/>
          <p:cNvSpPr txBox="1"/>
          <p:nvPr/>
        </p:nvSpPr>
        <p:spPr>
          <a:xfrm>
            <a:off x="6217106" y="5504387"/>
            <a:ext cx="2152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= 22,6 R</a:t>
            </a:r>
            <a:r>
              <a:rPr lang="fr-FR" sz="28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fr-F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7685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7718" y="4869160"/>
            <a:ext cx="8640960" cy="1217072"/>
          </a:xfrm>
        </p:spPr>
        <p:txBody>
          <a:bodyPr/>
          <a:lstStyle/>
          <a:p>
            <a:pPr marL="0" indent="0">
              <a:buNone/>
            </a:pPr>
            <a:r>
              <a:rPr lang="fr-FR" sz="4400" dirty="0"/>
              <a:t>Données sur le polonium et l’or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3" y="1772816"/>
            <a:ext cx="9031513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27087"/>
      </p:ext>
    </p:extLst>
  </p:cSld>
  <p:clrMapOvr>
    <a:masterClrMapping/>
  </p:clrMapOvr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1335</TotalTime>
  <Words>129</Words>
  <Application>Microsoft Macintosh PowerPoint</Application>
  <PresentationFormat>Affichage à l'écran (4:3)</PresentationFormat>
  <Paragraphs>26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Cambria Math</vt:lpstr>
      <vt:lpstr>Georgia</vt:lpstr>
      <vt:lpstr>Symbol</vt:lpstr>
      <vt:lpstr>Trebuchet MS</vt:lpstr>
      <vt:lpstr>Sillage</vt:lpstr>
      <vt:lpstr>La structure cristalline</vt:lpstr>
      <vt:lpstr>Présentation PowerPoint</vt:lpstr>
      <vt:lpstr>Structure cubique centrée du fer</vt:lpstr>
      <vt:lpstr>Structure hexagonale compact du cobalt</vt:lpstr>
      <vt:lpstr>Structure cubique simple du polonium</vt:lpstr>
      <vt:lpstr>Calculer le volume d’une maille d’un cubique simple</vt:lpstr>
      <vt:lpstr>Volume d’une maille cubique simple</vt:lpstr>
      <vt:lpstr>Structure cubique centrée du fer</vt:lpstr>
      <vt:lpstr>Structure cubique faces centrées de l’or</vt:lpstr>
      <vt:lpstr>Nombre d’atomes dans une maille</vt:lpstr>
      <vt:lpstr>Volume de la maille</vt:lpstr>
      <vt:lpstr>Volume de la maille</vt:lpstr>
      <vt:lpstr>Données sur le polonium et l’or</vt:lpstr>
    </vt:vector>
  </TitlesOfParts>
  <Company>Hewlett-Packard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structure cristalline</dc:title>
  <dc:creator>laurence</dc:creator>
  <cp:lastModifiedBy>Microsoft Office User</cp:lastModifiedBy>
  <cp:revision>16</cp:revision>
  <dcterms:created xsi:type="dcterms:W3CDTF">2019-07-20T14:05:59Z</dcterms:created>
  <dcterms:modified xsi:type="dcterms:W3CDTF">2023-08-03T14:48:33Z</dcterms:modified>
</cp:coreProperties>
</file>